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6" r:id="rId3"/>
    <p:sldId id="610" r:id="rId4"/>
    <p:sldId id="587" r:id="rId5"/>
    <p:sldId id="635" r:id="rId6"/>
    <p:sldId id="644" r:id="rId7"/>
    <p:sldId id="639" r:id="rId8"/>
    <p:sldId id="653" r:id="rId9"/>
    <p:sldId id="638" r:id="rId10"/>
    <p:sldId id="656" r:id="rId11"/>
    <p:sldId id="611" r:id="rId12"/>
    <p:sldId id="657" r:id="rId13"/>
    <p:sldId id="643" r:id="rId14"/>
    <p:sldId id="648" r:id="rId15"/>
    <p:sldId id="658" r:id="rId16"/>
    <p:sldId id="659" r:id="rId17"/>
    <p:sldId id="666" r:id="rId18"/>
    <p:sldId id="668" r:id="rId19"/>
    <p:sldId id="662" r:id="rId20"/>
    <p:sldId id="661" r:id="rId21"/>
    <p:sldId id="663" r:id="rId22"/>
    <p:sldId id="665" r:id="rId23"/>
    <p:sldId id="655" r:id="rId24"/>
    <p:sldId id="592" r:id="rId25"/>
    <p:sldId id="651" r:id="rId26"/>
    <p:sldId id="660" r:id="rId27"/>
    <p:sldId id="586" r:id="rId28"/>
    <p:sldId id="528" r:id="rId29"/>
    <p:sldId id="4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</p14:sldIdLst>
        </p14:section>
        <p14:section name="Файлове и папки" id="{F8F9833F-6FC8-435C-B14B-E7C733F5219D}">
          <p14:sldIdLst>
            <p14:sldId id="276"/>
            <p14:sldId id="610"/>
            <p14:sldId id="587"/>
            <p14:sldId id="635"/>
            <p14:sldId id="644"/>
            <p14:sldId id="639"/>
            <p14:sldId id="653"/>
            <p14:sldId id="638"/>
            <p14:sldId id="656"/>
          </p14:sldIdLst>
        </p14:section>
        <p14:section name="Основни действия с файлове и папки" id="{ECEDB838-D858-484D-A0E5-E196B3D83A58}">
          <p14:sldIdLst>
            <p14:sldId id="611"/>
            <p14:sldId id="657"/>
            <p14:sldId id="643"/>
            <p14:sldId id="648"/>
            <p14:sldId id="658"/>
            <p14:sldId id="659"/>
            <p14:sldId id="666"/>
            <p14:sldId id="668"/>
            <p14:sldId id="662"/>
            <p14:sldId id="661"/>
            <p14:sldId id="663"/>
            <p14:sldId id="665"/>
            <p14:sldId id="655"/>
          </p14:sldIdLst>
        </p14:section>
        <p14:section name="Изглед и визуализация на папки и файлове" id="{FF78C96D-2705-4081-93D6-FDF89C9A3D2B}">
          <p14:sldIdLst>
            <p14:sldId id="592"/>
            <p14:sldId id="651"/>
            <p14:sldId id="66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12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Файлова структура на организация на данните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Файлова система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9" y="2134127"/>
            <a:ext cx="3836501" cy="34728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5" y="1492436"/>
            <a:ext cx="7503886" cy="5213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750629" y="5184235"/>
            <a:ext cx="4244605" cy="958445"/>
          </a:xfrm>
          <a:prstGeom prst="wedgeRoundRectCallout">
            <a:avLst>
              <a:gd name="adj1" fmla="val -47617"/>
              <a:gd name="adj2" fmla="val -165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 меню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желаната папка 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9107766" y="2812648"/>
            <a:ext cx="2799538" cy="1077098"/>
          </a:xfrm>
          <a:prstGeom prst="wedgeRoundRectCallout">
            <a:avLst>
              <a:gd name="adj1" fmla="val -89729"/>
              <a:gd name="adj2" fmla="val 46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Създай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3568014"/>
            <a:ext cx="2799538" cy="1409099"/>
          </a:xfrm>
          <a:prstGeom prst="wedgeRoundRectCallout">
            <a:avLst>
              <a:gd name="adj1" fmla="val 111427"/>
              <a:gd name="adj2" fmla="val 574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папка или файл от даден тип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86325" y="3715980"/>
            <a:ext cx="2357097" cy="286964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7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ru-RU" dirty="0"/>
              <a:t>Работа с файлове и папки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091" y="5754588"/>
            <a:ext cx="10961783" cy="675365"/>
          </a:xfrm>
        </p:spPr>
        <p:txBody>
          <a:bodyPr/>
          <a:lstStyle/>
          <a:p>
            <a:r>
              <a:rPr lang="bg-BG" dirty="0"/>
              <a:t>Създаване, копиране, преместване и изтриване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4" y="3428993"/>
            <a:ext cx="32" cy="14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8" y="765729"/>
            <a:ext cx="8688451" cy="38659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7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279998" cy="5201066"/>
          </a:xfrm>
        </p:spPr>
        <p:txBody>
          <a:bodyPr>
            <a:noAutofit/>
          </a:bodyPr>
          <a:lstStyle/>
          <a:p>
            <a:pPr lvl="1">
              <a:buClr>
                <a:schemeClr val="tx1"/>
              </a:buClr>
            </a:pPr>
            <a:r>
              <a:rPr lang="bg-BG" sz="3400" dirty="0"/>
              <a:t>Отваряне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Копиране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Преименуване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Преместване</a:t>
            </a:r>
            <a:br>
              <a:rPr lang="bg-BG" sz="3400" dirty="0"/>
            </a:br>
            <a:r>
              <a:rPr lang="bg-BG" sz="3400" dirty="0"/>
              <a:t>(изрязване и поставяне)</a:t>
            </a:r>
          </a:p>
          <a:p>
            <a:pPr lvl="1">
              <a:buClr>
                <a:schemeClr val="tx1"/>
              </a:buClr>
            </a:pPr>
            <a:r>
              <a:rPr lang="bg-BG" sz="3400" dirty="0"/>
              <a:t>Изтриване</a:t>
            </a:r>
            <a:endParaRPr lang="bg-BG" sz="36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Основни операции с файлове и папки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50" y="1488163"/>
            <a:ext cx="7086662" cy="4909028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006962" y="4242507"/>
            <a:ext cx="2154524" cy="634294"/>
          </a:xfrm>
          <a:prstGeom prst="wedgeRoundRectCallout">
            <a:avLst>
              <a:gd name="adj1" fmla="val -50231"/>
              <a:gd name="adj2" fmla="val -1159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Отваряне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3393138" y="1171011"/>
            <a:ext cx="2154524" cy="634294"/>
          </a:xfrm>
          <a:prstGeom prst="wedgeRoundRectCallout">
            <a:avLst>
              <a:gd name="adj1" fmla="val 59576"/>
              <a:gd name="adj2" fmla="val 11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Изрязване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5725260" y="1144989"/>
            <a:ext cx="2154524" cy="634294"/>
          </a:xfrm>
          <a:prstGeom prst="wedgeRoundRectCallout">
            <a:avLst>
              <a:gd name="adj1" fmla="val -28674"/>
              <a:gd name="adj2" fmla="val 991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Копиране</a:t>
            </a: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8057382" y="1183886"/>
            <a:ext cx="2583346" cy="634294"/>
          </a:xfrm>
          <a:prstGeom prst="wedgeRoundRectCallout">
            <a:avLst>
              <a:gd name="adj1" fmla="val -92063"/>
              <a:gd name="adj2" fmla="val 1060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</a:p>
        </p:txBody>
      </p:sp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9840710" y="1963634"/>
            <a:ext cx="2154524" cy="634294"/>
          </a:xfrm>
          <a:prstGeom prst="wedgeRoundRectCallout">
            <a:avLst>
              <a:gd name="adj1" fmla="val -147239"/>
              <a:gd name="adj2" fmla="val -152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Изтриване</a:t>
            </a:r>
          </a:p>
        </p:txBody>
      </p:sp>
      <p:sp>
        <p:nvSpPr>
          <p:cNvPr id="7" name="Закръглен правоъгълник 6"/>
          <p:cNvSpPr/>
          <p:nvPr/>
        </p:nvSpPr>
        <p:spPr bwMode="auto">
          <a:xfrm>
            <a:off x="8287657" y="3218302"/>
            <a:ext cx="1408795" cy="24445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Закръглено правоъгълно изнесено означение 15"/>
          <p:cNvSpPr/>
          <p:nvPr/>
        </p:nvSpPr>
        <p:spPr bwMode="auto">
          <a:xfrm>
            <a:off x="10042436" y="2875208"/>
            <a:ext cx="1523976" cy="911531"/>
          </a:xfrm>
          <a:prstGeom prst="wedgeRoundRectCallout">
            <a:avLst>
              <a:gd name="adj1" fmla="val -70108"/>
              <a:gd name="adj2" fmla="val 4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и от тук</a:t>
            </a:r>
          </a:p>
        </p:txBody>
      </p:sp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4267199" y="3340530"/>
            <a:ext cx="3077029" cy="634294"/>
          </a:xfrm>
          <a:prstGeom prst="wedgeRoundRectCallout">
            <a:avLst>
              <a:gd name="adj1" fmla="val 63680"/>
              <a:gd name="adj2" fmla="val -74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</a:p>
        </p:txBody>
      </p:sp>
    </p:spTree>
    <p:extLst>
      <p:ext uri="{BB962C8B-B14F-4D97-AF65-F5344CB8AC3E}">
        <p14:creationId xmlns:p14="http://schemas.microsoft.com/office/powerpoint/2010/main" val="38259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7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100750"/>
            <a:ext cx="8789578" cy="882654"/>
          </a:xfrm>
        </p:spPr>
        <p:txBody>
          <a:bodyPr>
            <a:normAutofit/>
          </a:bodyPr>
          <a:lstStyle/>
          <a:p>
            <a:r>
              <a:rPr lang="bg-BG" sz="4000" dirty="0"/>
              <a:t>Основни действия с 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Копиране</a:t>
            </a:r>
          </a:p>
          <a:p>
            <a:r>
              <a:rPr lang="bg-BG" sz="3600" b="1" dirty="0"/>
              <a:t>Преместване</a:t>
            </a:r>
          </a:p>
          <a:p>
            <a:r>
              <a:rPr lang="bg-BG" sz="3600" b="1" dirty="0"/>
              <a:t>Преименуване</a:t>
            </a:r>
          </a:p>
          <a:p>
            <a:pPr>
              <a:buClr>
                <a:schemeClr val="tx1"/>
              </a:buClr>
            </a:pPr>
            <a:r>
              <a:rPr lang="bg-BG" sz="3600" b="1" dirty="0"/>
              <a:t>Изтриване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61" y="1289013"/>
            <a:ext cx="1951054" cy="195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35" y="2437816"/>
            <a:ext cx="2313599" cy="231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1" y="3957251"/>
            <a:ext cx="2138065" cy="2138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78" y="4613677"/>
            <a:ext cx="1783517" cy="17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39" y="1269295"/>
            <a:ext cx="7801298" cy="54040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(1)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2353628" y="1453933"/>
            <a:ext cx="2670629" cy="971491"/>
          </a:xfrm>
          <a:prstGeom prst="wedgeRoundRectCallout">
            <a:avLst>
              <a:gd name="adj1" fmla="val 71454"/>
              <a:gd name="adj2" fmla="val 118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Десен клик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върху файла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60479" y="1118269"/>
            <a:ext cx="2989943" cy="1134316"/>
          </a:xfrm>
          <a:prstGeom prst="wedgeRoundRectCallout">
            <a:avLst>
              <a:gd name="adj1" fmla="val -74473"/>
              <a:gd name="adj2" fmla="val 136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Копираме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7" name="Закръглено правоъгълно изнесено означение 16"/>
          <p:cNvSpPr/>
          <p:nvPr/>
        </p:nvSpPr>
        <p:spPr bwMode="auto">
          <a:xfrm>
            <a:off x="3044424" y="4123853"/>
            <a:ext cx="4285290" cy="1535987"/>
          </a:xfrm>
          <a:prstGeom prst="wedgeRoundRectCallout">
            <a:avLst>
              <a:gd name="adj1" fmla="val 27159"/>
              <a:gd name="adj2" fmla="val -863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изрязваме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в клипборда, ако искаме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преместим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8081" y="3110331"/>
            <a:ext cx="330690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63534" y="3110331"/>
            <a:ext cx="306727" cy="39290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8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3"/>
          <a:srcRect b="1774"/>
          <a:stretch/>
        </p:blipFill>
        <p:spPr>
          <a:xfrm>
            <a:off x="2725851" y="1308233"/>
            <a:ext cx="6740273" cy="542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6232727" y="4640515"/>
            <a:ext cx="3463725" cy="1163648"/>
          </a:xfrm>
          <a:prstGeom prst="wedgeRoundRectCallout">
            <a:avLst>
              <a:gd name="adj1" fmla="val -112908"/>
              <a:gd name="adj2" fmla="val -125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къде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копира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6578997" y="1984946"/>
            <a:ext cx="2428877" cy="659619"/>
          </a:xfrm>
          <a:prstGeom prst="wedgeRoundRectCallout">
            <a:avLst>
              <a:gd name="adj1" fmla="val -109568"/>
              <a:gd name="adj2" fmla="val -458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Поставяме</a:t>
            </a:r>
          </a:p>
        </p:txBody>
      </p:sp>
    </p:spTree>
    <p:extLst>
      <p:ext uri="{BB962C8B-B14F-4D97-AF65-F5344CB8AC3E}">
        <p14:creationId xmlns:p14="http://schemas.microsoft.com/office/powerpoint/2010/main" val="13429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Пример за копиране/преместване на файл (3)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88" y="1312840"/>
            <a:ext cx="6739200" cy="54229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000876" y="4357690"/>
            <a:ext cx="4533900" cy="1243010"/>
          </a:xfrm>
          <a:prstGeom prst="wedgeRoundRectCallout">
            <a:avLst>
              <a:gd name="adj1" fmla="val -36819"/>
              <a:gd name="adj2" fmla="val -10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Готово, файлът е копиран или преместен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1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5" y="1446962"/>
            <a:ext cx="7481165" cy="5111220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8178982" y="4426777"/>
            <a:ext cx="3463725" cy="1163648"/>
          </a:xfrm>
          <a:prstGeom prst="wedgeRoundRectCallout">
            <a:avLst>
              <a:gd name="adj1" fmla="val -61980"/>
              <a:gd name="adj2" fmla="val -111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файла за преименуване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775332" y="2333687"/>
            <a:ext cx="2867017" cy="1262943"/>
          </a:xfrm>
          <a:prstGeom prst="wedgeRoundRectCallout">
            <a:avLst>
              <a:gd name="adj1" fmla="val 106286"/>
              <a:gd name="adj2" fmla="val -471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Преименуване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0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38" y="1280445"/>
            <a:ext cx="7529500" cy="5144242"/>
          </a:xfrm>
          <a:prstGeom prst="rect">
            <a:avLst/>
          </a:prstGeom>
        </p:spPr>
      </p:pic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преименуване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8" name="Закръглено правоъгълно изнесено означение 14"/>
          <p:cNvSpPr/>
          <p:nvPr/>
        </p:nvSpPr>
        <p:spPr bwMode="auto">
          <a:xfrm>
            <a:off x="3097086" y="3928036"/>
            <a:ext cx="2867017" cy="1262943"/>
          </a:xfrm>
          <a:prstGeom prst="wedgeRoundRectCallout">
            <a:avLst>
              <a:gd name="adj1" fmla="val 81634"/>
              <a:gd name="adj2" fmla="val -75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Редактираме името на файла</a:t>
            </a:r>
          </a:p>
        </p:txBody>
      </p:sp>
      <p:sp>
        <p:nvSpPr>
          <p:cNvPr id="10" name="Закръглено правоъгълно изнесено означение 6"/>
          <p:cNvSpPr/>
          <p:nvPr/>
        </p:nvSpPr>
        <p:spPr bwMode="auto">
          <a:xfrm>
            <a:off x="7986218" y="3998374"/>
            <a:ext cx="3749039" cy="1467728"/>
          </a:xfrm>
          <a:prstGeom prst="wedgeRoundRectCallout">
            <a:avLst>
              <a:gd name="adj1" fmla="val -44990"/>
              <a:gd name="adj2" fmla="val -76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променяме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 на файла, освен ако това не е целта  </a:t>
            </a:r>
          </a:p>
        </p:txBody>
      </p:sp>
    </p:spTree>
    <p:extLst>
      <p:ext uri="{BB962C8B-B14F-4D97-AF65-F5344CB8AC3E}">
        <p14:creationId xmlns:p14="http://schemas.microsoft.com/office/powerpoint/2010/main" val="45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09567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Изтриването</a:t>
            </a:r>
            <a:r>
              <a:rPr lang="bg-BG" dirty="0"/>
              <a:t> на данни често е </a:t>
            </a:r>
            <a:r>
              <a:rPr lang="bg-BG" b="1" dirty="0"/>
              <a:t>необратима команда </a:t>
            </a:r>
          </a:p>
          <a:p>
            <a:pPr>
              <a:buClr>
                <a:schemeClr val="tx1"/>
              </a:buClr>
            </a:pPr>
            <a:r>
              <a:rPr lang="bg-BG" dirty="0"/>
              <a:t>Изтритите данни </a:t>
            </a:r>
            <a:r>
              <a:rPr lang="bg-BG" b="1" dirty="0"/>
              <a:t>невинаги</a:t>
            </a:r>
            <a:r>
              <a:rPr lang="bg-BG" dirty="0"/>
              <a:t> може да се възстановят</a:t>
            </a:r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(1)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1246550"/>
            <a:ext cx="6338133" cy="510021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sp>
        <p:nvSpPr>
          <p:cNvPr id="15" name="Закръглено правоъгълно изнесено означение 14"/>
          <p:cNvSpPr/>
          <p:nvPr/>
        </p:nvSpPr>
        <p:spPr bwMode="auto">
          <a:xfrm>
            <a:off x="7524750" y="4029936"/>
            <a:ext cx="3611753" cy="1274216"/>
          </a:xfrm>
          <a:prstGeom prst="wedgeRoundRectCallout">
            <a:avLst>
              <a:gd name="adj1" fmla="val -8633"/>
              <a:gd name="adj2" fmla="val -987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файла, който ще изриваме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286080" y="2510034"/>
            <a:ext cx="2581907" cy="1267488"/>
          </a:xfrm>
          <a:prstGeom prst="wedgeRoundRectCallout">
            <a:avLst>
              <a:gd name="adj1" fmla="val 86019"/>
              <a:gd name="adj2" fmla="val -949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Кликваме върху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Файлове </a:t>
            </a:r>
            <a:r>
              <a:rPr lang="bg-BG" sz="3400" dirty="0"/>
              <a:t>и</a:t>
            </a:r>
            <a:r>
              <a:rPr lang="bg-BG" sz="3400" b="1" dirty="0">
                <a:solidFill>
                  <a:schemeClr val="bg1"/>
                </a:solidFill>
              </a:rPr>
              <a:t> папки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Файлова система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dirty="0"/>
              <a:t>Основни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действия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с файлове и папки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Работа с </a:t>
            </a:r>
            <a:r>
              <a:rPr lang="bg-BG" sz="3400" b="1" dirty="0"/>
              <a:t>файловия мениджър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͏</a:t>
            </a:r>
            <a:r>
              <a:rPr lang="bg-BG" sz="3400" b="1" dirty="0"/>
              <a:t>Изглед</a:t>
            </a:r>
            <a:r>
              <a:rPr lang="bg-BG" sz="3400" dirty="0"/>
              <a:t> и </a:t>
            </a:r>
            <a:r>
              <a:rPr lang="bg-BG" sz="3400" b="1" dirty="0"/>
              <a:t>визуализация</a:t>
            </a:r>
            <a:r>
              <a:rPr lang="bg-BG" sz="3400" dirty="0"/>
              <a:t> на файлове и папки͏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Пример за изтриване на файл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69" y="1307010"/>
            <a:ext cx="7448438" cy="5307185"/>
          </a:xfrm>
          <a:prstGeom prst="rect">
            <a:avLst/>
          </a:prstGeom>
        </p:spPr>
      </p:pic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7038026" y="4743560"/>
            <a:ext cx="3285981" cy="1083872"/>
          </a:xfrm>
          <a:prstGeom prst="wedgeRoundRectCallout">
            <a:avLst>
              <a:gd name="adj1" fmla="val -46559"/>
              <a:gd name="adj2" fmla="val 19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Файлът 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преместен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коша</a:t>
            </a:r>
          </a:p>
        </p:txBody>
      </p:sp>
    </p:spTree>
    <p:extLst>
      <p:ext uri="{BB962C8B-B14F-4D97-AF65-F5344CB8AC3E}">
        <p14:creationId xmlns:p14="http://schemas.microsoft.com/office/powerpoint/2010/main" val="2960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(1)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1508258"/>
            <a:ext cx="7363853" cy="44202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Закръглен правоъгълник 9"/>
          <p:cNvSpPr/>
          <p:nvPr/>
        </p:nvSpPr>
        <p:spPr bwMode="auto">
          <a:xfrm>
            <a:off x="4513942" y="3699316"/>
            <a:ext cx="1262742" cy="302091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8278574" y="1508258"/>
            <a:ext cx="3276991" cy="789792"/>
          </a:xfrm>
          <a:prstGeom prst="wedgeRoundRectCallout">
            <a:avLst>
              <a:gd name="adj1" fmla="val -103928"/>
              <a:gd name="adj2" fmla="val 1540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 меню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278574" y="2718747"/>
            <a:ext cx="3486150" cy="1192528"/>
          </a:xfrm>
          <a:prstGeom prst="wedgeRoundRectCallout">
            <a:avLst>
              <a:gd name="adj1" fmla="val -135314"/>
              <a:gd name="adj2" fmla="val 11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изтрие файла безвъзвратно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53375" y="4331972"/>
            <a:ext cx="3735344" cy="834456"/>
          </a:xfrm>
          <a:prstGeom prst="wedgeRoundRectCallout">
            <a:avLst>
              <a:gd name="adj1" fmla="val -106767"/>
              <a:gd name="adj2" fmla="val -96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възстанови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 файл от коша (2)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8" y="3428990"/>
            <a:ext cx="24" cy="2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4" y="1431794"/>
            <a:ext cx="8563708" cy="51360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/>
          <p:cNvSpPr/>
          <p:nvPr/>
        </p:nvSpPr>
        <p:spPr bwMode="auto">
          <a:xfrm>
            <a:off x="7381877" y="1674658"/>
            <a:ext cx="4629150" cy="1246586"/>
          </a:xfrm>
          <a:prstGeom prst="wedgeRoundRectCallout">
            <a:avLst>
              <a:gd name="adj1" fmla="val 566"/>
              <a:gd name="adj2" fmla="val 1297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Последно потвърждаване преди изтриване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5" y="1262364"/>
            <a:ext cx="7862090" cy="53779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Други инструменти на файловия мениджър</a:t>
            </a:r>
          </a:p>
        </p:txBody>
      </p:sp>
      <p:sp>
        <p:nvSpPr>
          <p:cNvPr id="3" name="Закръглен правоъгълник 2"/>
          <p:cNvSpPr/>
          <p:nvPr/>
        </p:nvSpPr>
        <p:spPr bwMode="auto">
          <a:xfrm>
            <a:off x="6373367" y="3596884"/>
            <a:ext cx="3504058" cy="236576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1381652" y="4351877"/>
            <a:ext cx="4411579" cy="1106906"/>
          </a:xfrm>
          <a:prstGeom prst="wedgeRoundRectCallout">
            <a:avLst>
              <a:gd name="adj1" fmla="val 60070"/>
              <a:gd name="adj2" fmla="val -273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Още възможни действия върху файлове</a:t>
            </a:r>
          </a:p>
        </p:txBody>
      </p:sp>
    </p:spTree>
    <p:extLst>
      <p:ext uri="{BB962C8B-B14F-4D97-AF65-F5344CB8AC3E}">
        <p14:creationId xmlns:p14="http://schemas.microsoft.com/office/powerpoint/2010/main" val="3881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4864144"/>
            <a:ext cx="10961783" cy="768084"/>
          </a:xfrm>
        </p:spPr>
        <p:txBody>
          <a:bodyPr/>
          <a:lstStyle/>
          <a:p>
            <a:r>
              <a:rPr lang="bg-BG" dirty="0"/>
              <a:t>Изглед и визуализация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3" y="5722260"/>
            <a:ext cx="11237367" cy="675365"/>
          </a:xfrm>
        </p:spPr>
        <p:txBody>
          <a:bodyPr/>
          <a:lstStyle/>
          <a:p>
            <a:r>
              <a:rPr lang="bg-BG" sz="4000" dirty="0"/>
              <a:t>Настройки на изгледа на файловия мениджър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8" y="550898"/>
            <a:ext cx="7720226" cy="40692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" y="2610746"/>
            <a:ext cx="5891611" cy="3859820"/>
          </a:xfrm>
          <a:prstGeom prst="rect">
            <a:avLst/>
          </a:prstGeom>
        </p:spPr>
      </p:pic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1019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Изгледите</a:t>
            </a:r>
            <a:r>
              <a:rPr lang="bg-BG" dirty="0"/>
              <a:t> се предлагат за </a:t>
            </a:r>
            <a:r>
              <a:rPr lang="bg-BG" b="1" dirty="0"/>
              <a:t>улеснение на работата с папки</a:t>
            </a:r>
          </a:p>
          <a:p>
            <a:r>
              <a:rPr lang="bg-BG" b="1" dirty="0"/>
              <a:t>Бърза</a:t>
            </a:r>
            <a:r>
              <a:rPr lang="bg-BG" dirty="0"/>
              <a:t> и </a:t>
            </a:r>
            <a:r>
              <a:rPr lang="bg-BG" b="1" dirty="0"/>
              <a:t>удобна</a:t>
            </a:r>
            <a:r>
              <a:rPr lang="bg-BG" dirty="0"/>
              <a:t> смяна на различни изгледи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(1)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25" y="2610746"/>
            <a:ext cx="5462926" cy="3845379"/>
          </a:xfrm>
          <a:prstGeom prst="rect">
            <a:avLst/>
          </a:prstGeom>
        </p:spPr>
      </p:pic>
      <p:sp>
        <p:nvSpPr>
          <p:cNvPr id="6" name="Закръглено правоъгълно изнесено означение 5"/>
          <p:cNvSpPr/>
          <p:nvPr/>
        </p:nvSpPr>
        <p:spPr bwMode="auto">
          <a:xfrm>
            <a:off x="223589" y="3474720"/>
            <a:ext cx="3840480" cy="2012807"/>
          </a:xfrm>
          <a:prstGeom prst="wedgeRoundRectCallout">
            <a:avLst>
              <a:gd name="adj1" fmla="val 46383"/>
              <a:gd name="adj2" fmla="val -602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лентата на файловия мениджър изберете 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bg-BG" sz="2800" b="1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5806439" y="5226253"/>
            <a:ext cx="4337685" cy="1145971"/>
          </a:xfrm>
          <a:prstGeom prst="wedgeRoundRectCallout">
            <a:avLst>
              <a:gd name="adj1" fmla="val 35279"/>
              <a:gd name="adj2" fmla="val -73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или от контекстното меню в работната област</a:t>
            </a:r>
            <a:endParaRPr lang="bg-BG" sz="2800" b="1" dirty="0">
              <a:solidFill>
                <a:schemeClr val="bg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Блоксхема: алтернативен процес 8"/>
          <p:cNvSpPr/>
          <p:nvPr/>
        </p:nvSpPr>
        <p:spPr bwMode="auto">
          <a:xfrm>
            <a:off x="4164037" y="3291840"/>
            <a:ext cx="661181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Блоксхема: алтернативен процес 9"/>
          <p:cNvSpPr/>
          <p:nvPr/>
        </p:nvSpPr>
        <p:spPr bwMode="auto">
          <a:xfrm>
            <a:off x="9636126" y="3008142"/>
            <a:ext cx="721508" cy="182880"/>
          </a:xfrm>
          <a:prstGeom prst="flowChartAlternateProcess">
            <a:avLst/>
          </a:prstGeom>
          <a:noFill/>
          <a:ln w="952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Изглед и визуализация на папки (2)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8" y="1233808"/>
            <a:ext cx="7533544" cy="54025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8867709" y="5393821"/>
            <a:ext cx="3178458" cy="808451"/>
          </a:xfrm>
          <a:prstGeom prst="wedgeRoundRectCallout">
            <a:avLst>
              <a:gd name="adj1" fmla="val -29529"/>
              <a:gd name="adj2" fmla="val -757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изгледи</a:t>
            </a:r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1021529" y="2150163"/>
            <a:ext cx="2937826" cy="1163652"/>
          </a:xfrm>
          <a:prstGeom prst="wedgeRoundRectCallout">
            <a:avLst>
              <a:gd name="adj1" fmla="val 131891"/>
              <a:gd name="adj2" fmla="val -62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Сортиране на съдържанието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190405" y="5393821"/>
            <a:ext cx="3914274" cy="1138989"/>
          </a:xfrm>
          <a:prstGeom prst="wedgeRoundRectCallout">
            <a:avLst>
              <a:gd name="adj1" fmla="val 66907"/>
              <a:gd name="adj2" fmla="val -29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Персонализиране на изгледа на ФМ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6A732-D31B-5B6B-3971-CB3BC0A71837}"/>
              </a:ext>
            </a:extLst>
          </p:cNvPr>
          <p:cNvSpPr/>
          <p:nvPr/>
        </p:nvSpPr>
        <p:spPr bwMode="auto">
          <a:xfrm>
            <a:off x="7842738" y="2180492"/>
            <a:ext cx="1925516" cy="2892670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5810E-EC59-0EBB-9E43-69D00EE8C1CC}"/>
              </a:ext>
            </a:extLst>
          </p:cNvPr>
          <p:cNvSpPr/>
          <p:nvPr/>
        </p:nvSpPr>
        <p:spPr bwMode="auto">
          <a:xfrm>
            <a:off x="4943428" y="4757894"/>
            <a:ext cx="2899310" cy="1774916"/>
          </a:xfrm>
          <a:prstGeom prst="rect">
            <a:avLst/>
          </a:prstGeom>
          <a:noFill/>
          <a:ln w="571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съвкупност от данни</a:t>
            </a:r>
            <a:r>
              <a:rPr lang="bg-BG" sz="2800" dirty="0">
                <a:solidFill>
                  <a:schemeClr val="bg2"/>
                </a:solidFill>
              </a:rPr>
              <a:t>, съхранени в компютъра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Всеки файл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Папка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съвкупност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и папки, </a:t>
            </a:r>
            <a:r>
              <a:rPr lang="bg-BG" sz="2800" dirty="0">
                <a:solidFill>
                  <a:schemeClr val="bg2"/>
                </a:solidFill>
              </a:rPr>
              <a:t>която има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Файловата система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дървовидната структура </a:t>
            </a:r>
            <a:r>
              <a:rPr lang="bg-BG" sz="2800" dirty="0">
                <a:solidFill>
                  <a:schemeClr val="bg2"/>
                </a:solidFill>
              </a:rPr>
              <a:t>от</a:t>
            </a:r>
            <a:r>
              <a:rPr lang="bg-BG" sz="2800" b="1" dirty="0">
                <a:solidFill>
                  <a:schemeClr val="bg2"/>
                </a:solidFill>
              </a:rPr>
              <a:t> файлове </a:t>
            </a:r>
            <a:r>
              <a:rPr lang="bg-BG" sz="2800" dirty="0">
                <a:solidFill>
                  <a:schemeClr val="bg2"/>
                </a:solidFill>
              </a:rPr>
              <a:t>и</a:t>
            </a:r>
            <a:r>
              <a:rPr lang="bg-BG" sz="2800" b="1" dirty="0">
                <a:solidFill>
                  <a:schemeClr val="bg2"/>
                </a:solidFill>
              </a:rPr>
              <a:t> папки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b="1" dirty="0">
                <a:solidFill>
                  <a:schemeClr val="bg2"/>
                </a:solidFill>
              </a:rPr>
              <a:t>Файлов мениджър </a:t>
            </a:r>
            <a:r>
              <a:rPr lang="en-US" sz="2800" b="1" dirty="0">
                <a:solidFill>
                  <a:schemeClr val="bg2"/>
                </a:solidFill>
              </a:rPr>
              <a:t>– </a:t>
            </a:r>
            <a:r>
              <a:rPr lang="bg-BG" sz="2800" dirty="0">
                <a:solidFill>
                  <a:schemeClr val="bg2"/>
                </a:solidFill>
              </a:rPr>
              <a:t>улеснява действията с </a:t>
            </a:r>
            <a:r>
              <a:rPr lang="bg-BG" sz="2800" b="1" dirty="0">
                <a:solidFill>
                  <a:schemeClr val="bg2"/>
                </a:solidFill>
              </a:rPr>
              <a:t>файлове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папки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отваряне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копиране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преместване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преименуване</a:t>
            </a:r>
            <a:r>
              <a:rPr lang="bg-BG" sz="2800" b="1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изтриване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800" dirty="0">
                <a:solidFill>
                  <a:schemeClr val="bg2"/>
                </a:solidFill>
              </a:rPr>
              <a:t>Изтриването на данни </a:t>
            </a:r>
            <a:r>
              <a:rPr lang="bg-BG" sz="2800" b="1" dirty="0">
                <a:solidFill>
                  <a:schemeClr val="bg2"/>
                </a:solidFill>
              </a:rPr>
              <a:t>невинаги е обратимо</a:t>
            </a:r>
            <a:r>
              <a:rPr lang="bg-BG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Файлове и папки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Име, разширение и тип на файл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8" y="648837"/>
            <a:ext cx="4445380" cy="40240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1175" y="1121144"/>
            <a:ext cx="10504061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 </a:t>
            </a:r>
            <a:r>
              <a:rPr lang="en-US" sz="3200" dirty="0"/>
              <a:t>– </a:t>
            </a:r>
            <a:r>
              <a:rPr lang="bg-BG" sz="3200" dirty="0"/>
              <a:t>съвкупност от данни, съхранени в 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Всеки файл има: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Име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Разширение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– последователност от символи, указващи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типа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на данните във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Разделител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между името и разширението </a:t>
            </a:r>
            <a:r>
              <a:rPr lang="en-US" sz="3200" dirty="0"/>
              <a:t>–</a:t>
            </a:r>
            <a:r>
              <a:rPr lang="bg-BG" sz="3200" dirty="0"/>
              <a:t> </a:t>
            </a:r>
            <a:r>
              <a:rPr lang="bg-BG" sz="3200" b="1" dirty="0"/>
              <a:t>точка</a:t>
            </a:r>
            <a:r>
              <a:rPr lang="bg-BG" sz="3200" dirty="0"/>
              <a:t> </a:t>
            </a:r>
            <a:r>
              <a:rPr lang="en-US" sz="3200" dirty="0"/>
              <a:t>"</a:t>
            </a:r>
            <a:r>
              <a:rPr lang="bg-BG" sz="3200" dirty="0"/>
              <a:t>.</a:t>
            </a:r>
            <a:r>
              <a:rPr lang="en-US" sz="3200" dirty="0"/>
              <a:t>"</a:t>
            </a:r>
            <a:endParaRPr lang="bg-BG" sz="3200" b="1" dirty="0"/>
          </a:p>
          <a:p>
            <a:pPr lvl="1">
              <a:buClr>
                <a:schemeClr val="tx1"/>
              </a:buClr>
            </a:pPr>
            <a:r>
              <a:rPr lang="bg-BG" sz="3200" b="1" dirty="0"/>
              <a:t>Размер</a:t>
            </a:r>
            <a:r>
              <a:rPr lang="bg-BG" sz="3200" dirty="0"/>
              <a:t> – указва големината на файла</a:t>
            </a:r>
          </a:p>
          <a:p>
            <a:pPr lvl="1">
              <a:buClr>
                <a:schemeClr val="tx1"/>
              </a:buClr>
            </a:pPr>
            <a:r>
              <a:rPr lang="bg-BG" sz="3200" b="1" dirty="0"/>
              <a:t>Дата</a:t>
            </a:r>
            <a:r>
              <a:rPr lang="bg-BG" sz="3200" dirty="0"/>
              <a:t> на създаване или последна промяна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85875"/>
            <a:ext cx="11804832" cy="527427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Служат за </a:t>
            </a:r>
            <a:r>
              <a:rPr lang="bg-BG" sz="3200" b="1" dirty="0"/>
              <a:t>различаване</a:t>
            </a:r>
            <a:r>
              <a:rPr lang="bg-BG" sz="3200" dirty="0"/>
              <a:t> на файла от останалите файлове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Допустими</a:t>
            </a:r>
            <a:r>
              <a:rPr lang="bg-BG" sz="3200" dirty="0"/>
              <a:t> 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букви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цифри</a:t>
            </a:r>
            <a:r>
              <a:rPr lang="bg-BG" sz="3000" dirty="0"/>
              <a:t>,  </a:t>
            </a:r>
            <a:r>
              <a:rPr lang="bg-BG" sz="3000" b="1" dirty="0">
                <a:solidFill>
                  <a:schemeClr val="bg1"/>
                </a:solidFill>
              </a:rPr>
              <a:t>интервал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-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_</a:t>
            </a:r>
            <a:r>
              <a:rPr lang="en-US" sz="3000" dirty="0"/>
              <a:t>,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bg1"/>
                </a:solidFill>
              </a:rPr>
              <a:t>.</a:t>
            </a:r>
            <a:r>
              <a:rPr lang="bg-BG" sz="3000" dirty="0"/>
              <a:t> 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b="1" dirty="0"/>
              <a:t>Недопустими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символи са: </a:t>
            </a:r>
            <a:endParaRPr lang="en-US" sz="32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\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/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: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*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?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"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&lt;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&gt;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|</a:t>
            </a:r>
            <a:endParaRPr lang="en-US" sz="3000" dirty="0"/>
          </a:p>
          <a:p>
            <a:pPr marL="533067" lvl="2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000" dirty="0"/>
              <a:t>Те имат</a:t>
            </a:r>
            <a:r>
              <a:rPr lang="en-US" sz="3000" dirty="0"/>
              <a:t> </a:t>
            </a:r>
            <a:r>
              <a:rPr lang="bg-BG" sz="3000" dirty="0"/>
              <a:t>специално предназначение</a:t>
            </a:r>
          </a:p>
          <a:p>
            <a:pPr marL="0" lvl="1">
              <a:lnSpc>
                <a:spcPct val="125000"/>
              </a:lnSpc>
              <a:spcAft>
                <a:spcPts val="0"/>
              </a:spcAft>
              <a:buClr>
                <a:schemeClr val="tx1"/>
              </a:buClr>
            </a:pPr>
            <a:r>
              <a:rPr lang="bg-BG" sz="3200" dirty="0"/>
              <a:t>Разширението указва </a:t>
            </a:r>
            <a:r>
              <a:rPr lang="bg-BG" sz="3200" b="1" dirty="0"/>
              <a:t>предназначението на данните </a:t>
            </a:r>
            <a:r>
              <a:rPr lang="bg-BG" sz="3200" dirty="0"/>
              <a:t>във файла и програмите</a:t>
            </a:r>
            <a:r>
              <a:rPr lang="en-US" sz="3200" dirty="0"/>
              <a:t>,</a:t>
            </a:r>
            <a:r>
              <a:rPr lang="bg-BG" sz="3200" dirty="0"/>
              <a:t> с които може да се обработва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9985" y="3129745"/>
            <a:ext cx="4911467" cy="661128"/>
          </a:xfrm>
        </p:spPr>
        <p:txBody>
          <a:bodyPr>
            <a:noAutofit/>
          </a:bodyPr>
          <a:lstStyle/>
          <a:p>
            <a:pPr marL="0" lvl="1" indent="0">
              <a:lnSpc>
                <a:spcPct val="125000"/>
              </a:lnSpc>
              <a:buClr>
                <a:schemeClr val="tx1"/>
              </a:buClr>
              <a:buNone/>
            </a:pPr>
            <a:r>
              <a:rPr lang="bg-BG" sz="3600" dirty="0"/>
              <a:t>Знаме на България</a:t>
            </a:r>
            <a:r>
              <a:rPr lang="en-US" sz="3600" dirty="0"/>
              <a:t>.bmp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 за име и разширение на файл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1593844" y="4425518"/>
            <a:ext cx="2557466" cy="844062"/>
          </a:xfrm>
          <a:prstGeom prst="wedgeRoundRectCallout">
            <a:avLst>
              <a:gd name="adj1" fmla="val 43826"/>
              <a:gd name="adj2" fmla="val -10824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7" name="Закръглено правоъгълно изнесено означение 6"/>
          <p:cNvSpPr/>
          <p:nvPr/>
        </p:nvSpPr>
        <p:spPr bwMode="auto">
          <a:xfrm>
            <a:off x="6851819" y="4302303"/>
            <a:ext cx="3636652" cy="854662"/>
          </a:xfrm>
          <a:prstGeom prst="wedgeRoundRectCallout">
            <a:avLst>
              <a:gd name="adj1" fmla="val -18791"/>
              <a:gd name="adj2" fmla="val -94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указва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файла</a:t>
            </a: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4044874" y="1400336"/>
            <a:ext cx="4276578" cy="982463"/>
          </a:xfrm>
          <a:prstGeom prst="wedgeRoundRectCallout">
            <a:avLst>
              <a:gd name="adj1" fmla="val 25283"/>
              <a:gd name="adj2" fmla="val 131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разделя името и разширението на файла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09985" y="3239589"/>
            <a:ext cx="3783295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93280" y="3239588"/>
            <a:ext cx="130629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23909" y="3239588"/>
            <a:ext cx="879497" cy="62701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677" y="1342042"/>
            <a:ext cx="5126688" cy="5140785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</a:t>
            </a:r>
            <a:r>
              <a:rPr lang="en-US" sz="3200" dirty="0"/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png</a:t>
            </a:r>
            <a:endParaRPr lang="en-US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dirty="0"/>
              <a:t>Знаме на България.</a:t>
            </a:r>
            <a:r>
              <a:rPr lang="en-US" sz="3200" b="1" dirty="0">
                <a:solidFill>
                  <a:schemeClr val="bg1"/>
                </a:solidFill>
              </a:rPr>
              <a:t>jpg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Bef>
                <a:spcPts val="2000"/>
              </a:spcBef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mp3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spcAft>
                <a:spcPts val="2000"/>
              </a:spcAft>
              <a:buClr>
                <a:schemeClr val="tx1"/>
              </a:buClr>
            </a:pPr>
            <a:r>
              <a:rPr lang="en-US" sz="3200" dirty="0"/>
              <a:t>Himn_BG.</a:t>
            </a:r>
            <a:r>
              <a:rPr lang="en-US" sz="3200" b="1" dirty="0">
                <a:solidFill>
                  <a:schemeClr val="bg1"/>
                </a:solidFill>
              </a:rPr>
              <a:t>wav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rodino.</a:t>
            </a:r>
            <a:r>
              <a:rPr lang="en-US" sz="3200" b="1" dirty="0">
                <a:solidFill>
                  <a:schemeClr val="bg1"/>
                </a:solidFill>
              </a:rPr>
              <a:t>txt</a:t>
            </a:r>
            <a:endParaRPr lang="bg-BG" sz="3200" b="1" dirty="0">
              <a:solidFill>
                <a:schemeClr val="bg1"/>
              </a:solidFill>
            </a:endParaRP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en-US" sz="3200" dirty="0"/>
              <a:t>Mila rodino</a:t>
            </a:r>
            <a:r>
              <a:rPr lang="bg-BG" sz="3200" dirty="0"/>
              <a:t>.</a:t>
            </a:r>
            <a:r>
              <a:rPr lang="en-US" sz="3200" b="1" dirty="0">
                <a:solidFill>
                  <a:schemeClr val="bg1"/>
                </a:solidFill>
              </a:rPr>
              <a:t>docx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Примери за различни типове файлове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Закръглено правоъгълно изнесено означение 1"/>
          <p:cNvSpPr/>
          <p:nvPr/>
        </p:nvSpPr>
        <p:spPr bwMode="auto">
          <a:xfrm>
            <a:off x="6811143" y="1679101"/>
            <a:ext cx="3099068" cy="862296"/>
          </a:xfrm>
          <a:prstGeom prst="wedgeRoundRectCallout">
            <a:avLst>
              <a:gd name="adj1" fmla="val -42740"/>
              <a:gd name="adj2" fmla="val 10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Изображения</a:t>
            </a:r>
          </a:p>
        </p:txBody>
      </p:sp>
      <p:sp>
        <p:nvSpPr>
          <p:cNvPr id="3" name="Дясна фигурна скоба 2"/>
          <p:cNvSpPr/>
          <p:nvPr/>
        </p:nvSpPr>
        <p:spPr>
          <a:xfrm>
            <a:off x="5406001" y="1386764"/>
            <a:ext cx="585216" cy="1446971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Дясна фигурна скоба 6"/>
          <p:cNvSpPr/>
          <p:nvPr/>
        </p:nvSpPr>
        <p:spPr>
          <a:xfrm>
            <a:off x="3786278" y="3133781"/>
            <a:ext cx="579120" cy="135331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ясна фигурна скоба 7"/>
          <p:cNvSpPr/>
          <p:nvPr/>
        </p:nvSpPr>
        <p:spPr>
          <a:xfrm>
            <a:off x="4040592" y="4941554"/>
            <a:ext cx="585216" cy="1148808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6073161" y="3379289"/>
            <a:ext cx="3099068" cy="862296"/>
          </a:xfrm>
          <a:prstGeom prst="wedgeRoundRectCallout">
            <a:avLst>
              <a:gd name="adj1" fmla="val -38497"/>
              <a:gd name="adj2" fmla="val 161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5607320" y="5084810"/>
            <a:ext cx="3099068" cy="862296"/>
          </a:xfrm>
          <a:prstGeom prst="wedgeRoundRectCallout">
            <a:avLst>
              <a:gd name="adj1" fmla="val -29069"/>
              <a:gd name="adj2" fmla="val 127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1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02" y="1819921"/>
            <a:ext cx="5569132" cy="455137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106" y="1323131"/>
            <a:ext cx="6281996" cy="55449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2800" b="1" dirty="0">
                <a:solidFill>
                  <a:schemeClr val="bg1"/>
                </a:solidFill>
              </a:rPr>
              <a:t>Папка </a:t>
            </a:r>
            <a:r>
              <a:rPr lang="en-US" sz="2800" dirty="0"/>
              <a:t>– </a:t>
            </a:r>
            <a:r>
              <a:rPr lang="bg-BG" sz="2800" dirty="0"/>
              <a:t>съдържа в себе си </a:t>
            </a:r>
            <a:r>
              <a:rPr lang="bg-BG" sz="2800" b="1" dirty="0"/>
              <a:t>съвкупност</a:t>
            </a:r>
            <a:r>
              <a:rPr lang="bg-BG" sz="2800" dirty="0"/>
              <a:t> от </a:t>
            </a:r>
            <a:r>
              <a:rPr lang="bg-BG" sz="2800" b="1" dirty="0"/>
              <a:t>файлове</a:t>
            </a:r>
            <a:r>
              <a:rPr lang="en-US" sz="2800" dirty="0"/>
              <a:t> </a:t>
            </a:r>
            <a:r>
              <a:rPr lang="bg-BG" sz="2800" dirty="0"/>
              <a:t>и/или </a:t>
            </a:r>
            <a:r>
              <a:rPr lang="bg-BG" sz="2800" b="1" dirty="0"/>
              <a:t>папки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Всяка папка има: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Име</a:t>
            </a:r>
            <a:r>
              <a:rPr lang="bg-BG" sz="2800" b="1" dirty="0">
                <a:solidFill>
                  <a:schemeClr val="bg1"/>
                </a:solidFill>
              </a:rPr>
              <a:t> </a:t>
            </a:r>
            <a:r>
              <a:rPr lang="bg-BG" sz="2800" dirty="0"/>
              <a:t>– последователност от символ</a:t>
            </a:r>
          </a:p>
          <a:p>
            <a:pPr lvl="1">
              <a:buClr>
                <a:schemeClr val="tx1"/>
              </a:buClr>
            </a:pPr>
            <a:r>
              <a:rPr lang="bg-BG" sz="2800" b="1" dirty="0"/>
              <a:t>Път</a:t>
            </a:r>
            <a:r>
              <a:rPr lang="bg-BG" sz="2800" dirty="0"/>
              <a:t> от корена до себе си</a:t>
            </a:r>
          </a:p>
          <a:p>
            <a:pPr>
              <a:buClr>
                <a:schemeClr val="tx1"/>
              </a:buClr>
            </a:pPr>
            <a:r>
              <a:rPr lang="bg-BG" sz="3000" dirty="0"/>
              <a:t>Папката може да бъде </a:t>
            </a:r>
            <a:r>
              <a:rPr lang="bg-BG" sz="3000" b="1" dirty="0"/>
              <a:t>празна</a:t>
            </a:r>
            <a:r>
              <a:rPr lang="bg-BG" sz="3000" dirty="0"/>
              <a:t> (без файлове и други папки)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Папка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9898669" y="4441992"/>
            <a:ext cx="1905303" cy="998807"/>
          </a:xfrm>
          <a:prstGeom prst="wedgeRoundRectCallout">
            <a:avLst>
              <a:gd name="adj1" fmla="val -83862"/>
              <a:gd name="adj2" fmla="val -52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Закръглено правоъгълно изнесено означение 7"/>
          <p:cNvSpPr/>
          <p:nvPr/>
        </p:nvSpPr>
        <p:spPr bwMode="auto">
          <a:xfrm>
            <a:off x="6170732" y="1207377"/>
            <a:ext cx="2560320" cy="647098"/>
          </a:xfrm>
          <a:prstGeom prst="wedgeRoundRectCallout">
            <a:avLst>
              <a:gd name="adj1" fmla="val -12248"/>
              <a:gd name="adj2" fmla="val 3236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9898668" y="4441992"/>
            <a:ext cx="1905303" cy="998807"/>
          </a:xfrm>
          <a:prstGeom prst="wedgeRoundRectCallout">
            <a:avLst>
              <a:gd name="adj1" fmla="val -50078"/>
              <a:gd name="adj2" fmla="val -1328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Подпапки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243652" y="1207377"/>
            <a:ext cx="2774732" cy="1047548"/>
          </a:xfrm>
          <a:prstGeom prst="wedgeRoundRectCallout">
            <a:avLst>
              <a:gd name="adj1" fmla="val -42439"/>
              <a:gd name="adj2" fmla="val 93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Път до файла/папката</a:t>
            </a: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7450892" y="2637148"/>
            <a:ext cx="1930500" cy="23915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26101" y="3712815"/>
            <a:ext cx="2638768" cy="263712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8" grpId="0" animBg="1"/>
      <p:bldP spid="10" grpId="0" animBg="1"/>
      <p:bldP spid="13" grpId="0" animBg="1"/>
      <p:bldP spid="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5" y="1710937"/>
            <a:ext cx="5446467" cy="420318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Файлова система </a:t>
            </a:r>
            <a:r>
              <a:rPr lang="en-US" sz="3400" b="1" dirty="0"/>
              <a:t>–</a:t>
            </a:r>
            <a:r>
              <a:rPr lang="bg-BG" sz="3400" b="1" dirty="0"/>
              <a:t>дървовидна</a:t>
            </a:r>
            <a:r>
              <a:rPr lang="bg-BG" sz="3400" dirty="0"/>
              <a:t> </a:t>
            </a:r>
            <a:r>
              <a:rPr lang="bg-BG" sz="3400" b="1" dirty="0"/>
              <a:t>структура</a:t>
            </a:r>
            <a:r>
              <a:rPr lang="bg-BG" sz="3400" dirty="0"/>
              <a:t> на папките</a:t>
            </a:r>
          </a:p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Файлов мениджър </a:t>
            </a:r>
            <a:r>
              <a:rPr lang="en-US" sz="3400" b="1" dirty="0"/>
              <a:t>–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програма за </a:t>
            </a:r>
            <a:r>
              <a:rPr lang="bg-BG" sz="3400" b="1" dirty="0"/>
              <a:t>работа</a:t>
            </a:r>
            <a:r>
              <a:rPr lang="bg-BG" sz="3400" dirty="0"/>
              <a:t> с </a:t>
            </a:r>
            <a:r>
              <a:rPr lang="bg-BG" sz="3400" b="1" dirty="0"/>
              <a:t>файловата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Файлова система и файлов мениджър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31" y="1504709"/>
            <a:ext cx="6446147" cy="44094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4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6905</TotalTime>
  <Words>816</Words>
  <Application>Microsoft Office PowerPoint</Application>
  <PresentationFormat>Widescreen</PresentationFormat>
  <Paragraphs>171</Paragraphs>
  <Slides>29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Файлова система</vt:lpstr>
      <vt:lpstr>Съдържание</vt:lpstr>
      <vt:lpstr>PowerPoint Presentation</vt:lpstr>
      <vt:lpstr>Файл</vt:lpstr>
      <vt:lpstr>Име и разширение на файл</vt:lpstr>
      <vt:lpstr>Пример за име и разширение на файл</vt:lpstr>
      <vt:lpstr>Примери за различни типове файлове</vt:lpstr>
      <vt:lpstr>Папка</vt:lpstr>
      <vt:lpstr>Файлова система и файлов мениджър</vt:lpstr>
      <vt:lpstr>Създаване на файлове и папки</vt:lpstr>
      <vt:lpstr>PowerPoint Presentation</vt:lpstr>
      <vt:lpstr>Основни операции с файлове и папки</vt:lpstr>
      <vt:lpstr>Основни действия с файлове и папки</vt:lpstr>
      <vt:lpstr>Пример за копиране/преместване на файл (1)</vt:lpstr>
      <vt:lpstr>Пример за копиране/преместване на файл (2)</vt:lpstr>
      <vt:lpstr>Пример за копиране/преместване на файл (3)</vt:lpstr>
      <vt:lpstr>Пример за преименуване на файл (1)</vt:lpstr>
      <vt:lpstr>Пример за преименуване на файл (2)</vt:lpstr>
      <vt:lpstr>Пример за изтриване на файл (1)</vt:lpstr>
      <vt:lpstr>Пример за изтриване на файл (2)</vt:lpstr>
      <vt:lpstr>Работа с файл от коша (1)</vt:lpstr>
      <vt:lpstr>Работа с файл от коша (2)</vt:lpstr>
      <vt:lpstr>Други инструменти на файловия мениджър</vt:lpstr>
      <vt:lpstr>PowerPoint Presentation</vt:lpstr>
      <vt:lpstr>Изглед и визуализация на папки (1)</vt:lpstr>
      <vt:lpstr>Изглед и визуализация на папки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Файлова система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PC</cp:lastModifiedBy>
  <cp:revision>835</cp:revision>
  <dcterms:created xsi:type="dcterms:W3CDTF">2018-05-23T13:08:44Z</dcterms:created>
  <dcterms:modified xsi:type="dcterms:W3CDTF">2024-01-03T19:37:43Z</dcterms:modified>
  <cp:category/>
</cp:coreProperties>
</file>